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7" r:id="rId3"/>
    <p:sldId id="268" r:id="rId4"/>
    <p:sldId id="282" r:id="rId5"/>
    <p:sldId id="270" r:id="rId6"/>
    <p:sldId id="258" r:id="rId7"/>
    <p:sldId id="278" r:id="rId8"/>
    <p:sldId id="273" r:id="rId9"/>
    <p:sldId id="275" r:id="rId10"/>
    <p:sldId id="279" r:id="rId11"/>
    <p:sldId id="281" r:id="rId12"/>
    <p:sldId id="35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9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7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4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6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52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B8FA-1CC0-40E8-B96F-0FBB3F1865C8}" type="datetimeFigureOut">
              <a:rPr lang="en-ID" smtClean="0"/>
              <a:t>14/02/2025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68A417F-D808-4E36-B667-EAFE066F7172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2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kilas Tentang Universitas Persada Indonesia Y.A.I">
            <a:extLst>
              <a:ext uri="{FF2B5EF4-FFF2-40B4-BE49-F238E27FC236}">
                <a16:creationId xmlns:a16="http://schemas.microsoft.com/office/drawing/2014/main" id="{64DFCFBA-7F2F-6662-B0C2-9BED6CD5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341" y="40182"/>
            <a:ext cx="9144000" cy="6000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1F2C8E-08E4-7000-F89B-8A02BC49CC5D}"/>
              </a:ext>
            </a:extLst>
          </p:cNvPr>
          <p:cNvSpPr/>
          <p:nvPr/>
        </p:nvSpPr>
        <p:spPr>
          <a:xfrm>
            <a:off x="1044341" y="6184342"/>
            <a:ext cx="10692957" cy="571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6" tIns="34289" rIns="68576" bIns="34289" anchor="ctr"/>
          <a:lstStyle/>
          <a:p>
            <a:pPr algn="r">
              <a:defRPr/>
            </a:pPr>
            <a:r>
              <a:rPr lang="en-US" sz="1350" dirty="0">
                <a:latin typeface="Andalus" pitchFamily="18" charset="-78"/>
                <a:cs typeface="Andalus" pitchFamily="18" charset="-78"/>
              </a:rPr>
              <a:t>                                                                                                                     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Pertemuan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</a:t>
            </a:r>
            <a:r>
              <a:rPr lang="id-ID" dirty="0">
                <a:latin typeface="Andalus" pitchFamily="18" charset="-78"/>
                <a:cs typeface="Andalus" pitchFamily="18" charset="-78"/>
              </a:rPr>
              <a:t>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A4E47-C369-B409-F01C-C9D4EAFE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3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053" name="Rectangle 3">
            <a:extLst>
              <a:ext uri="{FF2B5EF4-FFF2-40B4-BE49-F238E27FC236}">
                <a16:creationId xmlns:a16="http://schemas.microsoft.com/office/drawing/2014/main" id="{96799F94-2B15-1680-697B-DC4D0A4B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459414"/>
            <a:ext cx="3429000" cy="484187"/>
          </a:xfrm>
          <a:prstGeom prst="rect">
            <a:avLst/>
          </a:prstGeom>
          <a:noFill/>
          <a:ln>
            <a:noFill/>
          </a:ln>
        </p:spPr>
        <p:txBody>
          <a:bodyPr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350" b="1" dirty="0">
                <a:latin typeface="Arial" pitchFamily="34" charset="0"/>
                <a:ea typeface="MS PGothic" pitchFamily="34" charset="-128"/>
              </a:rPr>
              <a:t>FAKULTAS TEKNIK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350" b="1" dirty="0">
                <a:latin typeface="Arial" pitchFamily="34" charset="0"/>
                <a:ea typeface="MS PGothic" pitchFamily="34" charset="-128"/>
              </a:rPr>
              <a:t>UPI - YAI</a:t>
            </a: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55AEB569-6496-75A0-AC34-9D7EEDE6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3327400"/>
            <a:ext cx="5721350" cy="80791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id-ID" sz="2400" dirty="0"/>
              <a:t>PENGANTAR </a:t>
            </a:r>
            <a:br>
              <a:rPr lang="en-US" sz="2400" dirty="0"/>
            </a:br>
            <a:r>
              <a:rPr lang="id-ID" sz="2400" dirty="0"/>
              <a:t>M</a:t>
            </a:r>
            <a:r>
              <a:rPr lang="en-US" sz="2400" dirty="0"/>
              <a:t>ETODE</a:t>
            </a:r>
            <a:r>
              <a:rPr lang="id-ID" sz="2400" dirty="0"/>
              <a:t> STOKASTIK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055" name="TextBox 5">
            <a:extLst>
              <a:ext uri="{FF2B5EF4-FFF2-40B4-BE49-F238E27FC236}">
                <a16:creationId xmlns:a16="http://schemas.microsoft.com/office/drawing/2014/main" id="{E6634B07-67A3-FFFC-4CA5-2DEDCF64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1" y="2071688"/>
            <a:ext cx="5922963" cy="57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d-ID" sz="3300" b="1" dirty="0"/>
              <a:t>METODE STOKASTIK</a:t>
            </a:r>
            <a:endParaRPr lang="en-US" altLang="en-US" sz="3150" b="1" dirty="0">
              <a:latin typeface="Constantia" pitchFamily="18" charset="0"/>
            </a:endParaRPr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B6ADFF67-2946-9850-BF0B-66012444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613276"/>
            <a:ext cx="3951288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ea typeface="MS PGothic" panose="020B0600070205080204" pitchFamily="34" charset="-128"/>
              </a:rPr>
              <a:t>By  : Ir. U. Yudo Asmoro, Msi.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C0CC3B-E358-4422-3139-C24E35FA5B93}"/>
              </a:ext>
            </a:extLst>
          </p:cNvPr>
          <p:cNvSpPr/>
          <p:nvPr/>
        </p:nvSpPr>
        <p:spPr>
          <a:xfrm>
            <a:off x="3719514" y="857250"/>
            <a:ext cx="4860925" cy="808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0" tIns="34285" rIns="68570" bIns="34285">
            <a:spAutoFit/>
          </a:bodyPr>
          <a:lstStyle/>
          <a:p>
            <a:pPr algn="ctr">
              <a:defRPr/>
            </a:pPr>
            <a:r>
              <a:rPr lang="en-US" sz="2400" b="1" dirty="0"/>
              <a:t>TEKNIK INDUSTRI </a:t>
            </a:r>
          </a:p>
          <a:p>
            <a:pPr algn="ctr">
              <a:defRPr/>
            </a:pPr>
            <a:r>
              <a:rPr lang="en-US" sz="2400" b="1" dirty="0"/>
              <a:t>FAKULTAS TEKNIK  UPI YAI.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1290"/>
            <a:ext cx="8229600" cy="1143000"/>
          </a:xfrm>
        </p:spPr>
        <p:txBody>
          <a:bodyPr/>
          <a:lstStyle/>
          <a:p>
            <a:pPr algn="ctr"/>
            <a:br>
              <a:rPr lang="id-ID" dirty="0"/>
            </a:br>
            <a:r>
              <a:rPr lang="id-ID" dirty="0"/>
              <a:t>Materi</a:t>
            </a:r>
            <a:r>
              <a:rPr lang="en-US" dirty="0"/>
              <a:t> </a:t>
            </a:r>
            <a:r>
              <a:rPr lang="en-US" dirty="0" err="1"/>
              <a:t>Perkuliahan</a:t>
            </a:r>
            <a:endParaRPr lang="en-US" dirty="0"/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52188A63-9EE9-C035-FD6C-2F573708D76E}"/>
              </a:ext>
            </a:extLst>
          </p:cNvPr>
          <p:cNvSpPr txBox="1"/>
          <p:nvPr/>
        </p:nvSpPr>
        <p:spPr>
          <a:xfrm>
            <a:off x="3240652" y="1883831"/>
            <a:ext cx="5349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400" dirty="0" err="1"/>
              <a:t>Pengantas</a:t>
            </a:r>
            <a:r>
              <a:rPr lang="id-ID" sz="2400" dirty="0"/>
              <a:t> Metode Stokastik</a:t>
            </a:r>
          </a:p>
          <a:p>
            <a:pPr marL="342900" indent="-342900">
              <a:buAutoNum type="arabicPeriod"/>
            </a:pPr>
            <a:r>
              <a:rPr lang="id-ID" sz="2400" dirty="0"/>
              <a:t>Probabilitas</a:t>
            </a:r>
          </a:p>
          <a:p>
            <a:pPr marL="342900" indent="-342900">
              <a:buAutoNum type="arabicPeriod"/>
            </a:pPr>
            <a:r>
              <a:rPr lang="id-ID" sz="2400" dirty="0"/>
              <a:t>Distribusi Probabilitas</a:t>
            </a:r>
          </a:p>
          <a:p>
            <a:pPr marL="342900" indent="-342900">
              <a:buAutoNum type="arabicPeriod"/>
            </a:pPr>
            <a:r>
              <a:rPr lang="id-ID" sz="2400" dirty="0"/>
              <a:t>Teori </a:t>
            </a:r>
            <a:r>
              <a:rPr lang="id-ID" sz="2400" dirty="0" err="1"/>
              <a:t>Antrian</a:t>
            </a:r>
            <a:endParaRPr lang="id-ID" sz="2400" dirty="0"/>
          </a:p>
          <a:p>
            <a:pPr marL="342900" indent="-342900">
              <a:buAutoNum type="arabicPeriod"/>
            </a:pPr>
            <a:r>
              <a:rPr lang="id-ID" sz="2400" dirty="0"/>
              <a:t>Analisa Persediaan / EOQ</a:t>
            </a:r>
          </a:p>
          <a:p>
            <a:pPr marL="342900" indent="-342900">
              <a:buAutoNum type="arabicPeriod"/>
            </a:pPr>
            <a:r>
              <a:rPr lang="id-ID" sz="2400" dirty="0"/>
              <a:t>Teori Permainan ( </a:t>
            </a:r>
            <a:r>
              <a:rPr lang="id-ID" sz="2400" dirty="0" err="1"/>
              <a:t>Game</a:t>
            </a:r>
            <a:r>
              <a:rPr lang="id-ID" sz="2400" dirty="0"/>
              <a:t> </a:t>
            </a:r>
            <a:r>
              <a:rPr lang="id-ID" sz="2400" dirty="0" err="1"/>
              <a:t>Theory</a:t>
            </a:r>
            <a:r>
              <a:rPr lang="id-ID" sz="2400" dirty="0"/>
              <a:t> )</a:t>
            </a:r>
          </a:p>
          <a:p>
            <a:pPr marL="342900" indent="-342900">
              <a:buAutoNum type="arabicPeriod"/>
            </a:pPr>
            <a:r>
              <a:rPr lang="id-ID" sz="2400" dirty="0"/>
              <a:t>Analisa Keputusan</a:t>
            </a:r>
          </a:p>
          <a:p>
            <a:pPr marL="342900" indent="-342900">
              <a:buAutoNum type="arabicPeriod"/>
            </a:pPr>
            <a:r>
              <a:rPr lang="id-ID" sz="2400" dirty="0"/>
              <a:t>Pohon Keputusan</a:t>
            </a:r>
          </a:p>
          <a:p>
            <a:pPr marL="342900" indent="-342900">
              <a:buAutoNum type="arabicPeriod"/>
            </a:pPr>
            <a:r>
              <a:rPr lang="id-ID" sz="2400" dirty="0"/>
              <a:t>Programa Dinamis</a:t>
            </a:r>
          </a:p>
          <a:p>
            <a:pPr marL="342900" indent="-342900">
              <a:buAutoNum type="arabicPeriod"/>
            </a:pPr>
            <a:r>
              <a:rPr lang="id-ID" sz="2400" dirty="0"/>
              <a:t>Teori Rantai </a:t>
            </a:r>
            <a:r>
              <a:rPr lang="id-ID" sz="2400" dirty="0" err="1"/>
              <a:t>Markov</a:t>
            </a:r>
            <a:endParaRPr lang="id-ID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1F6463-FEEB-412F-CF75-7548C9FD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236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35" y="1853753"/>
            <a:ext cx="7501910" cy="38127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2400" i="1" dirty="0"/>
              <a:t>S</a:t>
            </a:r>
            <a:r>
              <a:rPr lang="en-US" sz="2400" i="1" dirty="0" err="1"/>
              <a:t>tochastic</a:t>
            </a:r>
            <a:r>
              <a:rPr lang="en-US" sz="2400" i="1" dirty="0"/>
              <a:t> Processes</a:t>
            </a:r>
            <a:r>
              <a:rPr lang="id-ID" sz="2400" dirty="0"/>
              <a:t>, Ross </a:t>
            </a:r>
            <a:r>
              <a:rPr lang="en-US" sz="2400" dirty="0"/>
              <a:t>, </a:t>
            </a:r>
            <a:r>
              <a:rPr lang="id-ID" sz="2400" dirty="0"/>
              <a:t>New York: John Wiley &amp; Sons</a:t>
            </a:r>
          </a:p>
          <a:p>
            <a:pPr>
              <a:defRPr/>
            </a:pPr>
            <a:r>
              <a:rPr lang="id-ID" sz="2400" i="1" dirty="0"/>
              <a:t>I</a:t>
            </a:r>
            <a:r>
              <a:rPr lang="en-US" sz="2400" i="1" dirty="0" err="1"/>
              <a:t>ntroduction</a:t>
            </a:r>
            <a:r>
              <a:rPr lang="en-US" sz="2400" i="1" dirty="0"/>
              <a:t> to Probability Models</a:t>
            </a:r>
            <a:r>
              <a:rPr lang="id-ID" sz="2400" dirty="0"/>
              <a:t>,</a:t>
            </a:r>
            <a:r>
              <a:rPr lang="en-US" sz="2400" dirty="0"/>
              <a:t>Ross,</a:t>
            </a:r>
            <a:r>
              <a:rPr lang="id-ID" sz="2400" dirty="0"/>
              <a:t> New York: Academic press</a:t>
            </a:r>
            <a:endParaRPr lang="en-US" sz="2400" i="1" dirty="0"/>
          </a:p>
          <a:p>
            <a:pPr marL="502920" indent="-457200"/>
            <a:r>
              <a:rPr lang="id-ID" sz="2400" i="1" dirty="0"/>
              <a:t>Operations Research</a:t>
            </a:r>
            <a:r>
              <a:rPr lang="id-ID" sz="2400" dirty="0"/>
              <a:t> : Taha</a:t>
            </a:r>
          </a:p>
          <a:p>
            <a:pPr marL="502920" indent="-457200"/>
            <a:r>
              <a:rPr lang="id-ID" sz="2400" i="1" dirty="0"/>
              <a:t>Operations Research</a:t>
            </a:r>
            <a:r>
              <a:rPr lang="id-ID" sz="2400" dirty="0"/>
              <a:t> : Tjutju Tarliah</a:t>
            </a:r>
          </a:p>
          <a:p>
            <a:pPr marL="502920" indent="-457200"/>
            <a:r>
              <a:rPr lang="id-ID" sz="2400" i="1" dirty="0"/>
              <a:t>Operations Research</a:t>
            </a:r>
            <a:r>
              <a:rPr lang="id-ID" sz="2400" dirty="0"/>
              <a:t> : Siswanto</a:t>
            </a:r>
          </a:p>
          <a:p>
            <a:pPr marL="502920" indent="-457200"/>
            <a:r>
              <a:rPr lang="id-ID" sz="2400" dirty="0"/>
              <a:t>Penelitian Operasional : P.Siagian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BD646-E99F-7063-A7BE-FDCDABA6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385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LENOVO\AppData\Local\Microsoft\Windows\INetCache\IE\32W0ZJ7Z\STOP_sign[1].jpg">
            <a:extLst>
              <a:ext uri="{FF2B5EF4-FFF2-40B4-BE49-F238E27FC236}">
                <a16:creationId xmlns:a16="http://schemas.microsoft.com/office/drawing/2014/main" id="{063B7401-48F1-FFBD-F14A-03D47F1D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79" y="0"/>
            <a:ext cx="6351443" cy="6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91822B-DA9E-D4C8-B312-16D47A5E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59383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id-ID" sz="4000" dirty="0"/>
              <a:t>PENGANTAR </a:t>
            </a:r>
            <a:br>
              <a:rPr lang="en-US" sz="4000" dirty="0"/>
            </a:br>
            <a:r>
              <a:rPr lang="id-ID" sz="4000" dirty="0"/>
              <a:t>M</a:t>
            </a:r>
            <a:r>
              <a:rPr lang="en-US" sz="4000" dirty="0"/>
              <a:t>ETODE</a:t>
            </a:r>
            <a:r>
              <a:rPr lang="id-ID" sz="4000" dirty="0"/>
              <a:t> STOKASTIK</a:t>
            </a:r>
          </a:p>
        </p:txBody>
      </p:sp>
      <p:pic>
        <p:nvPicPr>
          <p:cNvPr id="5" name="Picture 8" descr="E:\LOGO TI\piliha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4868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1D08221-6C06-686B-7998-E28C8FDD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933" y="428604"/>
            <a:ext cx="5210611" cy="100012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/>
              <a:t>Masalah Industri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33" y="2031415"/>
            <a:ext cx="8229600" cy="3286148"/>
          </a:xfrm>
        </p:spPr>
        <p:txBody>
          <a:bodyPr>
            <a:noAutofit/>
          </a:bodyPr>
          <a:lstStyle/>
          <a:p>
            <a:r>
              <a:rPr lang="id-ID" sz="2400" dirty="0"/>
              <a:t>Jumlah produk jadi yang menumpuk di </a:t>
            </a:r>
            <a:r>
              <a:rPr lang="id-ID" sz="2400" i="1" dirty="0"/>
              <a:t>warehouse</a:t>
            </a:r>
            <a:r>
              <a:rPr lang="id-ID" sz="2400" dirty="0"/>
              <a:t> .</a:t>
            </a:r>
          </a:p>
          <a:p>
            <a:r>
              <a:rPr lang="id-ID" sz="2400" dirty="0"/>
              <a:t>Analisa </a:t>
            </a:r>
            <a:r>
              <a:rPr lang="id-ID" sz="2400" i="1" dirty="0"/>
              <a:t>response</a:t>
            </a:r>
            <a:r>
              <a:rPr lang="id-ID" sz="2400" dirty="0"/>
              <a:t> perilaku sistem misalnya seberapa besar load faktor pabrik dan utilisasi sumberdaya.</a:t>
            </a:r>
          </a:p>
          <a:p>
            <a:r>
              <a:rPr lang="en-US" sz="2400" dirty="0" err="1"/>
              <a:t>Optimasi</a:t>
            </a:r>
            <a:r>
              <a:rPr lang="en-US" sz="2400" dirty="0"/>
              <a:t> </a:t>
            </a:r>
            <a:r>
              <a:rPr lang="en-US" sz="2400" dirty="0" err="1"/>
              <a:t>performansi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profit </a:t>
            </a:r>
            <a:r>
              <a:rPr lang="en-US" sz="2400" dirty="0" err="1"/>
              <a:t>perusahaan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endParaRPr lang="en-US" sz="2400" dirty="0"/>
          </a:p>
          <a:p>
            <a:pPr>
              <a:buNone/>
            </a:pPr>
            <a:endParaRPr lang="id-ID" sz="2400" dirty="0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45249"/>
              </p:ext>
            </p:extLst>
          </p:nvPr>
        </p:nvGraphicFramePr>
        <p:xfrm>
          <a:off x="1704516" y="156225"/>
          <a:ext cx="2643206" cy="154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569920" imgH="3436560" progId="">
                  <p:embed/>
                </p:oleObj>
              </mc:Choice>
              <mc:Fallback>
                <p:oleObj name="Clip" r:id="rId2" imgW="5569920" imgH="3436560" progId="">
                  <p:embed/>
                  <p:pic>
                    <p:nvPicPr>
                      <p:cNvPr id="84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516" y="156225"/>
                        <a:ext cx="2643206" cy="1544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508AA5D9-F41E-AA59-3B0D-5A82DBBE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Stokastik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3" y="2015732"/>
            <a:ext cx="10529454" cy="4509759"/>
          </a:xfrm>
        </p:spPr>
        <p:txBody>
          <a:bodyPr>
            <a:no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Stokastik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)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proses </a:t>
            </a:r>
            <a:r>
              <a:rPr lang="en-US" sz="2400" dirty="0" err="1"/>
              <a:t>stokastik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Jika</a:t>
            </a:r>
            <a:r>
              <a:rPr lang="en-US" sz="2400" dirty="0"/>
              <a:t> data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meramalkan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deterministik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data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menyajikan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di </a:t>
            </a:r>
            <a:r>
              <a:rPr lang="en-US" sz="2400" dirty="0" err="1"/>
              <a:t>masa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datang,maka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</a:t>
            </a:r>
            <a:r>
              <a:rPr lang="en-US" sz="2400" dirty="0" err="1"/>
              <a:t>stokastik</a:t>
            </a:r>
            <a:r>
              <a:rPr lang="en-US" sz="24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6FBF6B-0408-6EF6-7169-CA4C54FA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235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77790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br>
              <a:rPr lang="id-ID" dirty="0"/>
            </a:br>
            <a:r>
              <a:rPr lang="id-ID" dirty="0"/>
              <a:t>Model Stokastik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DF303-972D-EA10-23C0-792878D0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id-ID" dirty="0"/>
            </a:br>
            <a:r>
              <a:rPr lang="id-ID" dirty="0"/>
              <a:t>PENDAHULUAN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400" dirty="0"/>
              <a:t>Model matematika dimana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id-ID" sz="2400" dirty="0"/>
              <a:t> dapat diukur dengan derajat kepastian yang tidak stabil.</a:t>
            </a:r>
          </a:p>
          <a:p>
            <a:pPr algn="just"/>
            <a:r>
              <a:rPr lang="id-ID" sz="2400" dirty="0"/>
              <a:t>Disebut juga model probabilistik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id-ID" sz="2400" dirty="0"/>
              <a:t>peluang dari masing-masing kejadian benar-benar dihitung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M</a:t>
            </a:r>
            <a:r>
              <a:rPr lang="id-ID" sz="2400" dirty="0"/>
              <a:t>enyusun sebuah model stokastik cenderung lebih sulit dari model deterministik.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B9AF8D6-B32F-A396-01D1-ECEBA30C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998422"/>
              </p:ext>
            </p:extLst>
          </p:nvPr>
        </p:nvGraphicFramePr>
        <p:xfrm>
          <a:off x="1482438" y="2020150"/>
          <a:ext cx="9421090" cy="386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42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Model Stokastik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Model Deterministik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80">
                <a:tc>
                  <a:txBody>
                    <a:bodyPr/>
                    <a:lstStyle/>
                    <a:p>
                      <a:r>
                        <a:rPr lang="id-ID" sz="2400" dirty="0"/>
                        <a:t>Model yang mencakup distribusi kemungkinan untuk input</a:t>
                      </a:r>
                      <a:r>
                        <a:rPr lang="id-ID" sz="2400" baseline="0" dirty="0"/>
                        <a:t> dan memberikan serangkaian nilai dari sekurang – kurangnya satu variabel output dengan probabilitas yang berkaitan pada tiap nilai.</a:t>
                      </a:r>
                    </a:p>
                    <a:p>
                      <a:r>
                        <a:rPr lang="id-ID" sz="2400" baseline="0" dirty="0"/>
                        <a:t>Contoh : Waktu kedatangan pelanggan, waktu antrian pelanggan dsb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/>
                        <a:t>Model</a:t>
                      </a:r>
                      <a:r>
                        <a:rPr lang="id-ID" sz="2400" baseline="0" dirty="0"/>
                        <a:t> yang dipergunakan untuk memecahkan suatu persoalan dalam situasi yang pasti.</a:t>
                      </a:r>
                    </a:p>
                    <a:p>
                      <a:r>
                        <a:rPr lang="id-ID" sz="2400" baseline="0" dirty="0"/>
                        <a:t>Contoh : proses kimia, peta dsb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58BEF017-53FB-AE17-5027-7E4F1945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dirty="0"/>
              <a:t>CONTOH </a:t>
            </a:r>
            <a:r>
              <a:rPr lang="en-US" dirty="0"/>
              <a:t>KEJADIAN </a:t>
            </a:r>
            <a:r>
              <a:rPr lang="id-ID" dirty="0"/>
              <a:t>STOKASTIK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/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d-ID" sz="3200" dirty="0"/>
              <a:t>(1) Jumlah penumpang bus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d-ID" sz="3200" dirty="0"/>
              <a:t>(2) Jumlah pengunjung objek wisata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d-ID" sz="3200" dirty="0"/>
              <a:t>(3) Pengunjung warung makan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d-ID" sz="3200" dirty="0"/>
          </a:p>
          <a:p>
            <a:pPr marL="342900" indent="-342900">
              <a:spcBef>
                <a:spcPct val="20000"/>
              </a:spcBef>
              <a:defRPr/>
            </a:pPr>
            <a:endParaRPr lang="id-ID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d-ID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C5BCFB-F747-C7BE-F18C-10484B7CC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1579" y="678895"/>
            <a:ext cx="9603275" cy="10492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dirty="0"/>
              <a:t>TIPE FORMULASI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/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id-ID" sz="3200" dirty="0"/>
              <a:t>(1) </a:t>
            </a:r>
            <a:r>
              <a:rPr lang="id-ID" sz="3200" dirty="0">
                <a:solidFill>
                  <a:srgbClr val="FF0000"/>
                </a:solidFill>
              </a:rPr>
              <a:t>Formulasi statis</a:t>
            </a:r>
            <a:r>
              <a:rPr lang="id-ID" sz="3200" dirty="0"/>
              <a:t>, termasuk persamaan aljabar atau fungsi dengan satu atau lebih variabel random, dapat berupa saklar atau vektor, bernilai diskrit atau kontinyu dan berkendala atau tidak berkendala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d-ID" sz="3200" dirty="0"/>
              <a:t>(2) </a:t>
            </a:r>
            <a:r>
              <a:rPr lang="id-ID" sz="3200" dirty="0">
                <a:solidFill>
                  <a:srgbClr val="FF0000"/>
                </a:solidFill>
              </a:rPr>
              <a:t>Formulasi dinamis</a:t>
            </a:r>
            <a:r>
              <a:rPr lang="id-ID" sz="3200" dirty="0"/>
              <a:t>, termasuk proses stokastik dengan variabel bebas yang mewakili waktu jika digunakan untuk model dinamis tak pasti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d-ID" sz="3200" dirty="0"/>
          </a:p>
          <a:p>
            <a:pPr marL="342900" indent="-342900">
              <a:spcBef>
                <a:spcPct val="20000"/>
              </a:spcBef>
              <a:defRPr/>
            </a:pPr>
            <a:endParaRPr lang="id-ID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d-ID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9909B0-05E0-8199-46D5-4A1A792B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613" y="6163768"/>
            <a:ext cx="820738" cy="5715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</TotalTime>
  <Words>423</Words>
  <Application>Microsoft Office PowerPoint</Application>
  <PresentationFormat>Layar Lebar</PresentationFormat>
  <Paragraphs>59</Paragraphs>
  <Slides>12</Slides>
  <Notes>0</Notes>
  <HiddenSlides>0</HiddenSlides>
  <MMClips>0</MMClips>
  <ScaleCrop>false</ScaleCrop>
  <HeadingPairs>
    <vt:vector size="8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Tertanam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9" baseType="lpstr">
      <vt:lpstr>Andalus</vt:lpstr>
      <vt:lpstr>Arial</vt:lpstr>
      <vt:lpstr>Calibri</vt:lpstr>
      <vt:lpstr>Constantia</vt:lpstr>
      <vt:lpstr>Gill Sans MT</vt:lpstr>
      <vt:lpstr>Galeri</vt:lpstr>
      <vt:lpstr>Clip</vt:lpstr>
      <vt:lpstr>Presentasi PowerPoint</vt:lpstr>
      <vt:lpstr>PENGANTAR  METODE STOKASTIK</vt:lpstr>
      <vt:lpstr>Masalah Industri</vt:lpstr>
      <vt:lpstr>Proses Stokastik</vt:lpstr>
      <vt:lpstr> Model Stokastik ?</vt:lpstr>
      <vt:lpstr> PENDAHULUAN </vt:lpstr>
      <vt:lpstr>Presentasi PowerPoint</vt:lpstr>
      <vt:lpstr>CONTOH KEJADIAN STOKASTIK</vt:lpstr>
      <vt:lpstr>TIPE FORMULASI</vt:lpstr>
      <vt:lpstr> Materi Perkuliahan</vt:lpstr>
      <vt:lpstr>Referensi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sepri sakatsila</dc:creator>
  <cp:lastModifiedBy>sepri sakatsila</cp:lastModifiedBy>
  <cp:revision>6</cp:revision>
  <dcterms:created xsi:type="dcterms:W3CDTF">2024-02-16T07:49:23Z</dcterms:created>
  <dcterms:modified xsi:type="dcterms:W3CDTF">2025-02-14T13:12:58Z</dcterms:modified>
</cp:coreProperties>
</file>